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94" r:id="rId2"/>
    <p:sldId id="597" r:id="rId3"/>
    <p:sldId id="496" r:id="rId4"/>
    <p:sldId id="590" r:id="rId5"/>
    <p:sldId id="588" r:id="rId6"/>
    <p:sldId id="592" r:id="rId7"/>
    <p:sldId id="508" r:id="rId8"/>
    <p:sldId id="594" r:id="rId9"/>
    <p:sldId id="576" r:id="rId10"/>
    <p:sldId id="583" r:id="rId11"/>
    <p:sldId id="593" r:id="rId12"/>
    <p:sldId id="585" r:id="rId13"/>
    <p:sldId id="523" r:id="rId14"/>
    <p:sldId id="595" r:id="rId15"/>
    <p:sldId id="511" r:id="rId16"/>
    <p:sldId id="596" r:id="rId17"/>
    <p:sldId id="460" r:id="rId18"/>
  </p:sldIdLst>
  <p:sldSz cx="12192000" cy="6858000"/>
  <p:notesSz cx="6791325" cy="99218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F2D52"/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28" autoAdjust="0"/>
    <p:restoredTop sz="95220" autoAdjust="0"/>
  </p:normalViewPr>
  <p:slideViewPr>
    <p:cSldViewPr>
      <p:cViewPr varScale="1">
        <p:scale>
          <a:sx n="78" d="100"/>
          <a:sy n="78" d="100"/>
        </p:scale>
        <p:origin x="288" y="72"/>
      </p:cViewPr>
      <p:guideLst>
        <p:guide orient="horz" pos="225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D30E4-15E0-4D97-AC0E-4E0F3C2347C5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6846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F208-6C0A-4D3F-87A5-9431BA8CDF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45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8E4FD-FCC6-4924-8993-067A30FB3843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E900-52AC-466F-B891-AE4BFF0B2C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69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Per i segnali differenziali la coppia d’ingresso Q1-Q2 si composta come un CS. Il transistor Q1 insieme a Q3 forma una amplificatore di tipo cascode, quindi con un’elevata impedenza d’uscita. Lo stesso vale per Q2 e Q4.</a:t>
            </a:r>
          </a:p>
          <a:p>
            <a:r>
              <a:rPr lang="it-IT" dirty="0"/>
              <a:t>Il carico attivo d’uscita deve quindi essere ad elevata impedenza d’uscita per avere un guadagno DC elevato, confrontabile con il due stadi.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Rivediamo prima di tutto gli elementi costitutivi di questo amplificatore: lo stadio cascode e il carico a specchio.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E900-52AC-466F-B891-AE4BFF0B2CE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9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8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9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31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24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17"/>
          <p:cNvCxnSpPr>
            <a:cxnSpLocks/>
          </p:cNvCxnSpPr>
          <p:nvPr userDrawn="1"/>
        </p:nvCxnSpPr>
        <p:spPr>
          <a:xfrm>
            <a:off x="1127448" y="690916"/>
            <a:ext cx="11064552" cy="3768"/>
          </a:xfrm>
          <a:prstGeom prst="line">
            <a:avLst/>
          </a:prstGeom>
          <a:ln w="76200" cap="rnd">
            <a:solidFill>
              <a:srgbClr val="AF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86" y="0"/>
            <a:ext cx="10634361" cy="690916"/>
          </a:xfrm>
        </p:spPr>
        <p:txBody>
          <a:bodyPr>
            <a:noAutofit/>
          </a:bodyPr>
          <a:lstStyle>
            <a:lvl1pPr>
              <a:defRPr sz="3200" b="1" i="1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617246"/>
            <a:ext cx="2844800" cy="196131"/>
          </a:xfrm>
        </p:spPr>
        <p:txBody>
          <a:bodyPr/>
          <a:lstStyle>
            <a:lvl1pPr>
              <a:defRPr sz="1050"/>
            </a:lvl1pPr>
          </a:lstStyle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46704" y="6617246"/>
            <a:ext cx="1453952" cy="196131"/>
          </a:xfrm>
        </p:spPr>
        <p:txBody>
          <a:bodyPr/>
          <a:lstStyle>
            <a:lvl1pPr>
              <a:defRPr sz="1050"/>
            </a:lvl1pPr>
          </a:lstStyle>
          <a:p>
            <a:fld id="{420EA4AF-8E63-447B-B2ED-6AFDB17624AB}" type="slidenum">
              <a:rPr lang="it-IT" smtClean="0"/>
              <a:pPr/>
              <a:t>‹#›</a:t>
            </a:fld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150B022-C1A5-4F99-A84F-F28AF9904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" y="31450"/>
            <a:ext cx="1018358" cy="130931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8641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17"/>
          <p:cNvCxnSpPr>
            <a:cxnSpLocks/>
          </p:cNvCxnSpPr>
          <p:nvPr userDrawn="1"/>
        </p:nvCxnSpPr>
        <p:spPr>
          <a:xfrm>
            <a:off x="1127448" y="690916"/>
            <a:ext cx="11064552" cy="3768"/>
          </a:xfrm>
          <a:prstGeom prst="line">
            <a:avLst/>
          </a:prstGeom>
          <a:ln w="76200" cap="rnd">
            <a:solidFill>
              <a:srgbClr val="AF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86" y="0"/>
            <a:ext cx="10634361" cy="690916"/>
          </a:xfrm>
        </p:spPr>
        <p:txBody>
          <a:bodyPr>
            <a:noAutofit/>
          </a:bodyPr>
          <a:lstStyle>
            <a:lvl1pPr>
              <a:defRPr sz="3200" b="1" i="1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9376" y="1600201"/>
            <a:ext cx="5342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617246"/>
            <a:ext cx="2844800" cy="196131"/>
          </a:xfrm>
        </p:spPr>
        <p:txBody>
          <a:bodyPr/>
          <a:lstStyle>
            <a:lvl1pPr>
              <a:defRPr sz="1050"/>
            </a:lvl1pPr>
          </a:lstStyle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46704" y="6617246"/>
            <a:ext cx="1453952" cy="196131"/>
          </a:xfrm>
        </p:spPr>
        <p:txBody>
          <a:bodyPr/>
          <a:lstStyle>
            <a:lvl1pPr>
              <a:defRPr sz="1050"/>
            </a:lvl1pPr>
          </a:lstStyle>
          <a:p>
            <a:fld id="{420EA4AF-8E63-447B-B2ED-6AFDB17624AB}" type="slidenum">
              <a:rPr lang="it-IT" smtClean="0"/>
              <a:pPr/>
              <a:t>‹#›</a:t>
            </a:fld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150B022-C1A5-4F99-A84F-F28AF9904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" y="31450"/>
            <a:ext cx="1018358" cy="13093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5B11E4C-511A-465A-8CF2-49A0CCCBF5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7063" y="1600201"/>
            <a:ext cx="5342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0865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46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6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93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91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26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Elettronica II – Modulo B – AA 2019-20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90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Elettronica II – Modulo B – AA 2019-20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EA4AF-8E63-447B-B2ED-6AFDB17624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45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DFE7D4-127F-4DFD-8CBD-08745DEE5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it-IT" sz="5800" dirty="0"/>
              <a:t>Amplificatore Operazionale CMOS </a:t>
            </a:r>
            <a:r>
              <a:rPr lang="it-IT" sz="5800" dirty="0" err="1"/>
              <a:t>Folded</a:t>
            </a:r>
            <a:r>
              <a:rPr lang="it-IT" sz="5800" dirty="0"/>
              <a:t> Cascode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709758-FE4B-4B82-983F-CB5C541FB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Nome Cognome</a:t>
            </a:r>
          </a:p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Matricola:</a:t>
            </a:r>
          </a:p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AA 20xx-yy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F3EF0C5D-A27B-40EF-9B48-06F2E3D43C1E}"/>
              </a:ext>
            </a:extLst>
          </p:cNvPr>
          <p:cNvSpPr/>
          <p:nvPr/>
        </p:nvSpPr>
        <p:spPr>
          <a:xfrm>
            <a:off x="3732084" y="864187"/>
            <a:ext cx="4727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Relazione sulla attività di laboratorio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71140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AC2216-C220-4EE8-9E3A-C6486773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Dimensionamento dei Transistori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57337C-44F6-48E5-96FD-9EB776FA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B5A359-5587-4476-A22E-A2D9098C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5" name="Segnaposto contenuto 14">
            <a:extLst>
              <a:ext uri="{FF2B5EF4-FFF2-40B4-BE49-F238E27FC236}">
                <a16:creationId xmlns:a16="http://schemas.microsoft.com/office/drawing/2014/main" id="{060B2C59-C76C-46B5-A14D-7DD3C822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Inserire lo schematico del circuito progettato ed indicare in una tabella le dimensioni (W/L), la corrente di polarizzazione nominale, il </a:t>
            </a:r>
            <a:r>
              <a:rPr lang="it-IT" dirty="0" err="1"/>
              <a:t>gm</a:t>
            </a:r>
            <a:r>
              <a:rPr lang="it-IT" dirty="0"/>
              <a:t> e la ro di ciascun transistore (ad es. includendo la tabella del foglio </a:t>
            </a:r>
            <a:r>
              <a:rPr lang="it-IT" dirty="0" err="1"/>
              <a:t>excel</a:t>
            </a:r>
            <a:r>
              <a:rPr lang="it-IT" dirty="0"/>
              <a:t>).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sz="2400" dirty="0"/>
              <a:t>Consiglio: Si raccomanda di dimensionare i transistori  Q3, Q4 e Q5,Q6,Q7 e Q8 con dimensioni maggiorate, come se  dovessero portare una corrente pari a quella di polarizzazione dello stadio d’ingresso. In caso contrario lo </a:t>
            </a:r>
            <a:r>
              <a:rPr lang="it-IT" sz="2400" dirty="0" err="1"/>
              <a:t>slew</a:t>
            </a:r>
            <a:r>
              <a:rPr lang="it-IT" sz="2400" dirty="0"/>
              <a:t> rate potrebbe risultare inferiore al previsto.</a:t>
            </a:r>
          </a:p>
        </p:txBody>
      </p:sp>
    </p:spTree>
    <p:extLst>
      <p:ext uri="{BB962C8B-B14F-4D97-AF65-F5344CB8AC3E}">
        <p14:creationId xmlns:p14="http://schemas.microsoft.com/office/powerpoint/2010/main" val="24478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AC2216-C220-4EE8-9E3A-C6486773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Verifica del Punto Operativo DC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57337C-44F6-48E5-96FD-9EB776FA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B5A359-5587-4476-A22E-A2D9098C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5" name="Segnaposto contenuto 14">
            <a:extLst>
              <a:ext uri="{FF2B5EF4-FFF2-40B4-BE49-F238E27FC236}">
                <a16:creationId xmlns:a16="http://schemas.microsoft.com/office/drawing/2014/main" id="{060B2C59-C76C-46B5-A14D-7DD3C822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Inserire lo schematico ed indicare il punto operativo di ciascun transistore.</a:t>
            </a:r>
          </a:p>
          <a:p>
            <a:r>
              <a:rPr lang="it-IT" dirty="0"/>
              <a:t>Verificare che tutti i transistori operino in saturazione.</a:t>
            </a:r>
          </a:p>
          <a:p>
            <a:pPr lvl="1"/>
            <a:r>
              <a:rPr lang="it-IT" dirty="0"/>
              <a:t>Scegliere in modo opportuno la tensione di polarizzazione del gate dei transistori </a:t>
            </a:r>
            <a:r>
              <a:rPr lang="it-IT" dirty="0" err="1"/>
              <a:t>folded</a:t>
            </a:r>
            <a:r>
              <a:rPr lang="it-IT" dirty="0"/>
              <a:t> cascode</a:t>
            </a:r>
          </a:p>
        </p:txBody>
      </p:sp>
    </p:spTree>
    <p:extLst>
      <p:ext uri="{BB962C8B-B14F-4D97-AF65-F5344CB8AC3E}">
        <p14:creationId xmlns:p14="http://schemas.microsoft.com/office/powerpoint/2010/main" val="402241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DEE95-E346-4CA8-9C2F-D0C79381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Risposta in Frequenza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7D0AD0-63E2-48F5-BD50-4A9A72C7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13809A-6C40-45B3-B632-F79296AF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8FD363B2-53FC-402B-9F35-C79FB8DA7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Inserire i grafici del guadagno in funzione della frequenza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Elencare i risultati di simulazione relativi a: guadagno DC, </a:t>
            </a:r>
            <a:r>
              <a:rPr lang="it-IT" dirty="0" err="1"/>
              <a:t>ft</a:t>
            </a:r>
            <a:r>
              <a:rPr lang="it-IT" dirty="0"/>
              <a:t>, margine di fase</a:t>
            </a:r>
          </a:p>
          <a:p>
            <a:r>
              <a:rPr lang="it-IT" dirty="0"/>
              <a:t>Gli obiettivi sono stati raggiunti? </a:t>
            </a:r>
          </a:p>
        </p:txBody>
      </p:sp>
    </p:spTree>
    <p:extLst>
      <p:ext uri="{BB962C8B-B14F-4D97-AF65-F5344CB8AC3E}">
        <p14:creationId xmlns:p14="http://schemas.microsoft.com/office/powerpoint/2010/main" val="403130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FDDBD-D197-4B88-8B2E-DE40470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Slew</a:t>
            </a:r>
            <a:r>
              <a:rPr lang="it-IT" dirty="0"/>
              <a:t> Rate</a:t>
            </a: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AB990988-C36A-4555-AC54-DE509D20B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431" y="3148549"/>
            <a:ext cx="5341938" cy="2258851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009615-6472-466E-8BBA-BA8C00F7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50C1C0-2E1C-4E58-85B6-1F9D349D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090F3B3-7343-45B6-97B4-6CD1E5865726}"/>
              </a:ext>
            </a:extLst>
          </p:cNvPr>
          <p:cNvSpPr txBox="1"/>
          <p:nvPr/>
        </p:nvSpPr>
        <p:spPr>
          <a:xfrm>
            <a:off x="1317177" y="2037007"/>
            <a:ext cx="4940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Connettiamo l’</a:t>
            </a:r>
            <a:r>
              <a:rPr lang="it-IT" sz="2000" dirty="0" err="1"/>
              <a:t>OpAmp</a:t>
            </a:r>
            <a:r>
              <a:rPr lang="it-IT" sz="2000" dirty="0"/>
              <a:t> in configurazione a buffer e applichiamo un gradino da 0 a 1V in ingresso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E509BA0-5E94-415D-BA81-CF72AEC4999C}"/>
              </a:ext>
            </a:extLst>
          </p:cNvPr>
          <p:cNvSpPr txBox="1"/>
          <p:nvPr/>
        </p:nvSpPr>
        <p:spPr>
          <a:xfrm>
            <a:off x="6613756" y="2037007"/>
            <a:ext cx="5341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Inizialmente si osserverà in uscita una rampa con una pendenza finita. Definiamo </a:t>
            </a:r>
            <a:r>
              <a:rPr lang="it-IT" sz="2000" dirty="0" err="1"/>
              <a:t>Slew</a:t>
            </a:r>
            <a:r>
              <a:rPr lang="it-IT" sz="2000" dirty="0"/>
              <a:t> Rate (SR) la massima pendenza: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342C993-C52C-4BBB-A348-265D113BD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335" y="3645024"/>
            <a:ext cx="1732780" cy="93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7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DEE95-E346-4CA8-9C2F-D0C79381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Slew</a:t>
            </a:r>
            <a:r>
              <a:rPr lang="it-IT" dirty="0"/>
              <a:t> Rate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7D0AD0-63E2-48F5-BD50-4A9A72C7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13809A-6C40-45B3-B632-F79296AF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8FD363B2-53FC-402B-9F35-C79FB8DA7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Inserire i grafici della risposta al gradino e valutare lo SR.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L’obiettivo di progetto è stato raggiunto?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Giustificare i risultati ottenuti in base a considerazioni sul funzionamento del circuito. Dimostrare la validità della formula approssimata usata per la stima dello SR.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Si faccia riferimento anche alla soluzione dell’Esercizio 7, Lezione 4.</a:t>
            </a:r>
          </a:p>
        </p:txBody>
      </p:sp>
    </p:spTree>
    <p:extLst>
      <p:ext uri="{BB962C8B-B14F-4D97-AF65-F5344CB8AC3E}">
        <p14:creationId xmlns:p14="http://schemas.microsoft.com/office/powerpoint/2010/main" val="207881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0728EE-5E1D-4451-B98D-A3F0CBFA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Impedenza d’uscita ad Anello Chiuso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148E8A-B894-4D19-B186-E36DDF91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EBEC8C-5421-45E1-A6DA-1B74F390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15</a:t>
            </a:fld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3CB4DA83-D813-4EAF-8188-5B04DFE26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3300070"/>
            <a:ext cx="4602389" cy="2403470"/>
          </a:xfrm>
          <a:prstGeom prst="rect">
            <a:avLst/>
          </a:prstGeom>
        </p:spPr>
      </p:pic>
      <p:sp>
        <p:nvSpPr>
          <p:cNvPr id="24" name="Segnaposto contenuto 23">
            <a:extLst>
              <a:ext uri="{FF2B5EF4-FFF2-40B4-BE49-F238E27FC236}">
                <a16:creationId xmlns:a16="http://schemas.microsoft.com/office/drawing/2014/main" id="{69B68BC5-69BE-4261-B2C5-4E384387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966" y="1086276"/>
            <a:ext cx="10972800" cy="1818434"/>
          </a:xfrm>
        </p:spPr>
        <p:txBody>
          <a:bodyPr>
            <a:normAutofit/>
          </a:bodyPr>
          <a:lstStyle/>
          <a:p>
            <a:r>
              <a:rPr lang="it-IT" sz="2400" dirty="0"/>
              <a:t>Se l’amplificatore viene chiuso a buffer unitario, qual è la sua resistenza d’uscita ad anello chiuso </a:t>
            </a:r>
            <a:r>
              <a:rPr lang="it-IT" sz="2400" b="1" dirty="0" err="1"/>
              <a:t>R</a:t>
            </a:r>
            <a:r>
              <a:rPr lang="it-IT" sz="2400" b="1" baseline="-25000" dirty="0" err="1"/>
              <a:t>o,CL</a:t>
            </a:r>
            <a:r>
              <a:rPr lang="it-IT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1766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0728EE-5E1D-4451-B98D-A3F0CBFA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Impedenza d’uscita ad Anello Chiuso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148E8A-B894-4D19-B186-E36DDF91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EBEC8C-5421-45E1-A6DA-1B74F390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4" name="Segnaposto contenuto 23">
            <a:extLst>
              <a:ext uri="{FF2B5EF4-FFF2-40B4-BE49-F238E27FC236}">
                <a16:creationId xmlns:a16="http://schemas.microsoft.com/office/drawing/2014/main" id="{69B68BC5-69BE-4261-B2C5-4E384387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966" y="1086276"/>
            <a:ext cx="10972800" cy="1818434"/>
          </a:xfrm>
        </p:spPr>
        <p:txBody>
          <a:bodyPr>
            <a:normAutofit/>
          </a:bodyPr>
          <a:lstStyle/>
          <a:p>
            <a:r>
              <a:rPr lang="it-IT" sz="2400" dirty="0"/>
              <a:t>Mostrare il risultato della simulazione (schematico e risposta AC) e giustificare la risposta da un punto di vista teorico.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9155D8-9D13-4504-B86A-19FCFA5C545A}"/>
              </a:ext>
            </a:extLst>
          </p:cNvPr>
          <p:cNvSpPr txBox="1"/>
          <p:nvPr/>
        </p:nvSpPr>
        <p:spPr>
          <a:xfrm>
            <a:off x="1415480" y="2470142"/>
            <a:ext cx="2643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Schematico del circuito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A824DFE-445B-4F0E-B592-D688B2DE2287}"/>
              </a:ext>
            </a:extLst>
          </p:cNvPr>
          <p:cNvSpPr txBox="1"/>
          <p:nvPr/>
        </p:nvSpPr>
        <p:spPr>
          <a:xfrm>
            <a:off x="7680176" y="2456039"/>
            <a:ext cx="2412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/>
              <a:t>Zout</a:t>
            </a:r>
            <a:r>
              <a:rPr lang="it-IT" sz="2000" b="1" dirty="0"/>
              <a:t>: simulazione AC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DA79664-6084-41DF-8850-CA8903153244}"/>
              </a:ext>
            </a:extLst>
          </p:cNvPr>
          <p:cNvSpPr txBox="1"/>
          <p:nvPr/>
        </p:nvSpPr>
        <p:spPr>
          <a:xfrm>
            <a:off x="6960097" y="400506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Utilizzare una formula nel simulatore per calcolare </a:t>
            </a:r>
            <a:r>
              <a:rPr lang="it-IT" dirty="0" err="1"/>
              <a:t>Zout</a:t>
            </a:r>
            <a:r>
              <a:rPr lang="it-IT" dirty="0"/>
              <a:t> in funzione della tensione applicata in uscita e della corrente assorbita</a:t>
            </a:r>
          </a:p>
        </p:txBody>
      </p:sp>
    </p:spTree>
    <p:extLst>
      <p:ext uri="{BB962C8B-B14F-4D97-AF65-F5344CB8AC3E}">
        <p14:creationId xmlns:p14="http://schemas.microsoft.com/office/powerpoint/2010/main" val="1287193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B79F3-0FC6-4D3A-948D-550A3D4A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D1D499-6388-4348-A71B-DE86BEF32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degli obiettivi di progetto</a:t>
            </a:r>
          </a:p>
          <a:p>
            <a:r>
              <a:rPr lang="it-IT" dirty="0"/>
              <a:t>Dimensionamento del circuito</a:t>
            </a:r>
          </a:p>
          <a:p>
            <a:r>
              <a:rPr lang="it-IT" dirty="0"/>
              <a:t>Dimensionamento dei transistori</a:t>
            </a:r>
          </a:p>
          <a:p>
            <a:r>
              <a:rPr lang="it-IT" dirty="0"/>
              <a:t>Simulazioni DC</a:t>
            </a:r>
          </a:p>
          <a:p>
            <a:r>
              <a:rPr lang="it-IT" dirty="0"/>
              <a:t>Simulazioni AC</a:t>
            </a:r>
          </a:p>
          <a:p>
            <a:r>
              <a:rPr lang="it-IT" dirty="0"/>
              <a:t>Simulazioni transitorio</a:t>
            </a:r>
          </a:p>
          <a:p>
            <a:r>
              <a:rPr lang="it-IT" dirty="0"/>
              <a:t>Analisi del funzionamento dei transistori Q12-Q13</a:t>
            </a:r>
          </a:p>
          <a:p>
            <a:r>
              <a:rPr lang="it-IT" dirty="0"/>
              <a:t>Impedenza d’uscita ad anello chiuso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4906BD-1FB3-4446-926C-5E44329B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360891-F7EE-4F1F-AA2E-13347F41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6C69E1-1551-4B0E-AFC2-71C6EA01D018}"/>
              </a:ext>
            </a:extLst>
          </p:cNvPr>
          <p:cNvSpPr txBox="1"/>
          <p:nvPr/>
        </p:nvSpPr>
        <p:spPr>
          <a:xfrm>
            <a:off x="1631504" y="5910039"/>
            <a:ext cx="933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/>
              <a:t>Allegare il progetto QUCS con gli schemi circuitali e i setup di simulazione.</a:t>
            </a:r>
          </a:p>
        </p:txBody>
      </p:sp>
    </p:spTree>
    <p:extLst>
      <p:ext uri="{BB962C8B-B14F-4D97-AF65-F5344CB8AC3E}">
        <p14:creationId xmlns:p14="http://schemas.microsoft.com/office/powerpoint/2010/main" val="361158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egnaposto contenuto 24" descr="Immagine che contiene testo&#10;&#10;Descrizione generata automaticamente">
            <a:extLst>
              <a:ext uri="{FF2B5EF4-FFF2-40B4-BE49-F238E27FC236}">
                <a16:creationId xmlns:a16="http://schemas.microsoft.com/office/drawing/2014/main" id="{B7DBF8FB-F90D-4089-9641-8279EA544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5" y="2438112"/>
            <a:ext cx="5812280" cy="2935104"/>
          </a:xfrm>
        </p:spPr>
      </p:pic>
      <p:sp>
        <p:nvSpPr>
          <p:cNvPr id="8" name="Titolo 7">
            <a:extLst>
              <a:ext uri="{FF2B5EF4-FFF2-40B4-BE49-F238E27FC236}">
                <a16:creationId xmlns:a16="http://schemas.microsoft.com/office/drawing/2014/main" id="{9EF031CE-E7F2-4812-95E2-0B85DE6A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di Progetto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FA61BE-6133-4B9C-BC22-92E3953D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73386A9-5D60-4AFB-B5B7-985C4495ACAF}"/>
              </a:ext>
            </a:extLst>
          </p:cNvPr>
          <p:cNvSpPr txBox="1"/>
          <p:nvPr/>
        </p:nvSpPr>
        <p:spPr>
          <a:xfrm>
            <a:off x="1003176" y="5668017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Amplificatore Operazionale </a:t>
            </a:r>
            <a:r>
              <a:rPr lang="it-IT" sz="2000" b="1" dirty="0" err="1"/>
              <a:t>Folded</a:t>
            </a:r>
            <a:r>
              <a:rPr lang="it-IT" sz="2000" b="1" dirty="0"/>
              <a:t> Cascode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BB0171-205A-4B56-BBD1-C585973EEDC7}"/>
              </a:ext>
            </a:extLst>
          </p:cNvPr>
          <p:cNvSpPr txBox="1"/>
          <p:nvPr/>
        </p:nvSpPr>
        <p:spPr>
          <a:xfrm>
            <a:off x="745707" y="1699448"/>
            <a:ext cx="452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Transistori per il miglioramento dello </a:t>
            </a:r>
            <a:r>
              <a:rPr lang="it-IT" dirty="0" err="1"/>
              <a:t>slew</a:t>
            </a:r>
            <a:r>
              <a:rPr lang="it-IT" dirty="0"/>
              <a:t> rate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4669D20-DEC3-4D34-A5F1-1EACF86BB574}"/>
              </a:ext>
            </a:extLst>
          </p:cNvPr>
          <p:cNvSpPr/>
          <p:nvPr/>
        </p:nvSpPr>
        <p:spPr>
          <a:xfrm>
            <a:off x="1271464" y="2852322"/>
            <a:ext cx="86537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299D934B-5D17-47C8-9C8A-B37DF91C87D3}"/>
              </a:ext>
            </a:extLst>
          </p:cNvPr>
          <p:cNvSpPr/>
          <p:nvPr/>
        </p:nvSpPr>
        <p:spPr>
          <a:xfrm>
            <a:off x="2717404" y="2859137"/>
            <a:ext cx="86537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1059BF7-C62D-4934-8620-2756A1D6988D}"/>
              </a:ext>
            </a:extLst>
          </p:cNvPr>
          <p:cNvCxnSpPr>
            <a:cxnSpLocks/>
          </p:cNvCxnSpPr>
          <p:nvPr/>
        </p:nvCxnSpPr>
        <p:spPr>
          <a:xfrm flipH="1">
            <a:off x="1981356" y="2068780"/>
            <a:ext cx="1027856" cy="8822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25A82BD7-2BA8-46EC-AB32-52FEA9EEF757}"/>
              </a:ext>
            </a:extLst>
          </p:cNvPr>
          <p:cNvCxnSpPr>
            <a:cxnSpLocks/>
          </p:cNvCxnSpPr>
          <p:nvPr/>
        </p:nvCxnSpPr>
        <p:spPr>
          <a:xfrm>
            <a:off x="3009212" y="2068780"/>
            <a:ext cx="98855" cy="783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gnaposto contenuto 26">
            <a:extLst>
              <a:ext uri="{FF2B5EF4-FFF2-40B4-BE49-F238E27FC236}">
                <a16:creationId xmlns:a16="http://schemas.microsoft.com/office/drawing/2014/main" id="{7174360F-E3ED-4E2C-8441-CFE2E161BC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Banda unitaria </a:t>
            </a:r>
            <a:r>
              <a:rPr lang="it-IT" dirty="0" err="1"/>
              <a:t>f</a:t>
            </a:r>
            <a:r>
              <a:rPr lang="it-IT" baseline="-25000" dirty="0" err="1"/>
              <a:t>t</a:t>
            </a:r>
            <a:r>
              <a:rPr lang="it-IT" dirty="0"/>
              <a:t>=100MHz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Guadagno DC &gt; 83 dB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Slew</a:t>
            </a:r>
            <a:r>
              <a:rPr lang="it-IT" dirty="0"/>
              <a:t> Rate &gt;125V/</a:t>
            </a:r>
            <a:r>
              <a:rPr lang="it-IT" dirty="0" err="1">
                <a:latin typeface="Symbol" panose="05050102010706020507" pitchFamily="18" charset="2"/>
              </a:rPr>
              <a:t>m</a:t>
            </a:r>
            <a:r>
              <a:rPr lang="it-IT" dirty="0" err="1"/>
              <a:t>s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Capacità di carico C</a:t>
            </a:r>
            <a:r>
              <a:rPr lang="it-IT" baseline="-25000" dirty="0"/>
              <a:t>L</a:t>
            </a:r>
            <a:r>
              <a:rPr lang="it-IT" dirty="0"/>
              <a:t>=2pF</a:t>
            </a:r>
          </a:p>
          <a:p>
            <a:r>
              <a:rPr lang="it-IT" dirty="0"/>
              <a:t>VDD=VSS=2.5V</a:t>
            </a:r>
          </a:p>
          <a:p>
            <a:r>
              <a:rPr lang="it-IT" dirty="0" err="1"/>
              <a:t>K’</a:t>
            </a:r>
            <a:r>
              <a:rPr lang="it-IT" baseline="-25000" dirty="0" err="1"/>
              <a:t>n</a:t>
            </a:r>
            <a:r>
              <a:rPr lang="it-IT" dirty="0"/>
              <a:t>=100</a:t>
            </a:r>
            <a:r>
              <a:rPr lang="it-IT" dirty="0">
                <a:latin typeface="Symbol" panose="05050102010706020507" pitchFamily="18" charset="2"/>
              </a:rPr>
              <a:t>m</a:t>
            </a:r>
            <a:r>
              <a:rPr lang="it-IT" dirty="0"/>
              <a:t>A/V</a:t>
            </a:r>
            <a:r>
              <a:rPr lang="it-IT" baseline="30000" dirty="0"/>
              <a:t>2</a:t>
            </a:r>
            <a:r>
              <a:rPr lang="it-IT" dirty="0"/>
              <a:t>; </a:t>
            </a:r>
            <a:r>
              <a:rPr lang="it-IT" dirty="0" err="1"/>
              <a:t>K’</a:t>
            </a:r>
            <a:r>
              <a:rPr lang="it-IT" baseline="-25000" dirty="0" err="1"/>
              <a:t>p</a:t>
            </a:r>
            <a:r>
              <a:rPr lang="it-IT" dirty="0"/>
              <a:t>=40</a:t>
            </a:r>
            <a:r>
              <a:rPr lang="it-IT" dirty="0">
                <a:latin typeface="Symbol" panose="05050102010706020507" pitchFamily="18" charset="2"/>
              </a:rPr>
              <a:t>m</a:t>
            </a:r>
            <a:r>
              <a:rPr lang="it-IT" dirty="0"/>
              <a:t>A/V</a:t>
            </a:r>
            <a:r>
              <a:rPr lang="it-IT" baseline="30000" dirty="0"/>
              <a:t>2</a:t>
            </a:r>
          </a:p>
          <a:p>
            <a:r>
              <a:rPr lang="it-IT" dirty="0"/>
              <a:t> </a:t>
            </a:r>
            <a:r>
              <a:rPr lang="it-IT" dirty="0" err="1"/>
              <a:t>V</a:t>
            </a:r>
            <a:r>
              <a:rPr lang="it-IT" baseline="-25000" dirty="0" err="1"/>
              <a:t>tn</a:t>
            </a:r>
            <a:r>
              <a:rPr lang="it-IT" dirty="0"/>
              <a:t>=|</a:t>
            </a:r>
            <a:r>
              <a:rPr lang="it-IT" dirty="0" err="1"/>
              <a:t>V</a:t>
            </a:r>
            <a:r>
              <a:rPr lang="it-IT" baseline="-25000" dirty="0" err="1"/>
              <a:t>tp</a:t>
            </a:r>
            <a:r>
              <a:rPr lang="it-IT" dirty="0"/>
              <a:t>|=0.45V </a:t>
            </a:r>
          </a:p>
          <a:p>
            <a:r>
              <a:rPr lang="it-IT" dirty="0"/>
              <a:t>V</a:t>
            </a:r>
            <a:r>
              <a:rPr lang="it-IT" baseline="-25000" dirty="0"/>
              <a:t>A</a:t>
            </a:r>
            <a:r>
              <a:rPr lang="it-IT" dirty="0"/>
              <a:t>=20V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207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ED484-2030-43CE-8D03-E640532D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Equazioni di Progetto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5019E-B6B7-4CDB-AA4E-8B8FF4D1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993EC7-B1B8-4BED-BE8C-8FDA5751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CD6A983-B8FD-4E77-90B0-619B56724748}"/>
              </a:ext>
            </a:extLst>
          </p:cNvPr>
          <p:cNvSpPr txBox="1"/>
          <p:nvPr/>
        </p:nvSpPr>
        <p:spPr>
          <a:xfrm>
            <a:off x="7844112" y="1916757"/>
            <a:ext cx="2902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/>
              <a:t>Equazioni di progetto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B4BC15EF-039B-4964-AFD8-08BCE333044F}"/>
              </a:ext>
            </a:extLst>
          </p:cNvPr>
          <p:cNvGrpSpPr/>
          <p:nvPr/>
        </p:nvGrpSpPr>
        <p:grpSpPr>
          <a:xfrm>
            <a:off x="7924053" y="2709394"/>
            <a:ext cx="2041582" cy="579005"/>
            <a:chOff x="7586798" y="2752085"/>
            <a:chExt cx="2041582" cy="579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sellaDiTesto 11">
                  <a:extLst>
                    <a:ext uri="{FF2B5EF4-FFF2-40B4-BE49-F238E27FC236}">
                      <a16:creationId xmlns:a16="http://schemas.microsoft.com/office/drawing/2014/main" id="{2951FC0A-C315-43C8-BB0E-0E98D1F2CF2B}"/>
                    </a:ext>
                  </a:extLst>
                </p:cNvPr>
                <p:cNvSpPr txBox="1"/>
                <p:nvPr/>
              </p:nvSpPr>
              <p:spPr>
                <a:xfrm>
                  <a:off x="7787728" y="2752085"/>
                  <a:ext cx="1840652" cy="57900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12" name="CasellaDiTesto 11">
                  <a:extLst>
                    <a:ext uri="{FF2B5EF4-FFF2-40B4-BE49-F238E27FC236}">
                      <a16:creationId xmlns:a16="http://schemas.microsoft.com/office/drawing/2014/main" id="{2951FC0A-C315-43C8-BB0E-0E98D1F2CF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7728" y="2752085"/>
                  <a:ext cx="1840652" cy="57900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655DC464-BB76-4D4C-8C51-DAAD13844582}"/>
                </a:ext>
              </a:extLst>
            </p:cNvPr>
            <p:cNvSpPr/>
            <p:nvPr/>
          </p:nvSpPr>
          <p:spPr>
            <a:xfrm>
              <a:off x="7586798" y="2897420"/>
              <a:ext cx="308405" cy="307777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rgbClr val="0000FF"/>
                  </a:solidFill>
                </a:rPr>
                <a:t>1</a:t>
              </a:r>
            </a:p>
          </p:txBody>
        </p:sp>
      </p:grpSp>
      <p:pic>
        <p:nvPicPr>
          <p:cNvPr id="23" name="Segnaposto contenuto 7">
            <a:extLst>
              <a:ext uri="{FF2B5EF4-FFF2-40B4-BE49-F238E27FC236}">
                <a16:creationId xmlns:a16="http://schemas.microsoft.com/office/drawing/2014/main" id="{28A883C9-096D-4532-85C0-63CC54835D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21" t="3339"/>
          <a:stretch/>
        </p:blipFill>
        <p:spPr>
          <a:xfrm>
            <a:off x="430962" y="1718429"/>
            <a:ext cx="5737046" cy="4374867"/>
          </a:xfrm>
          <a:prstGeom prst="rect">
            <a:avLst/>
          </a:prstGeom>
        </p:spPr>
      </p:pic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A733854-D632-4E96-B583-F1EEBA747DC8}"/>
              </a:ext>
            </a:extLst>
          </p:cNvPr>
          <p:cNvCxnSpPr/>
          <p:nvPr/>
        </p:nvCxnSpPr>
        <p:spPr>
          <a:xfrm>
            <a:off x="2074516" y="4310147"/>
            <a:ext cx="0" cy="24490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E7E52BD-9759-418E-9D18-2184B54D8C54}"/>
              </a:ext>
            </a:extLst>
          </p:cNvPr>
          <p:cNvSpPr txBox="1"/>
          <p:nvPr/>
        </p:nvSpPr>
        <p:spPr>
          <a:xfrm>
            <a:off x="2105244" y="4198639"/>
            <a:ext cx="268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02FB098-197F-46F6-8CD0-481FE9C76CB1}"/>
              </a:ext>
            </a:extLst>
          </p:cNvPr>
          <p:cNvSpPr txBox="1"/>
          <p:nvPr/>
        </p:nvSpPr>
        <p:spPr>
          <a:xfrm>
            <a:off x="2396928" y="2006461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it-IT" sz="2000" baseline="-250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B1FED2B6-ED01-4B3A-8693-8FCD5B003D9C}"/>
              </a:ext>
            </a:extLst>
          </p:cNvPr>
          <p:cNvCxnSpPr/>
          <p:nvPr/>
        </p:nvCxnSpPr>
        <p:spPr>
          <a:xfrm>
            <a:off x="2396928" y="2068677"/>
            <a:ext cx="0" cy="24490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A0B4CB56-FE6B-42EB-8906-B07B2AB1DAD8}"/>
                  </a:ext>
                </a:extLst>
              </p:cNvPr>
              <p:cNvSpPr txBox="1"/>
              <p:nvPr/>
            </p:nvSpPr>
            <p:spPr>
              <a:xfrm>
                <a:off x="6747960" y="4633661"/>
                <a:ext cx="212977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A0B4CB56-FE6B-42EB-8906-B07B2AB1D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960" y="4633661"/>
                <a:ext cx="2129779" cy="307777"/>
              </a:xfrm>
              <a:prstGeom prst="rect">
                <a:avLst/>
              </a:prstGeom>
              <a:blipFill>
                <a:blip r:embed="rId4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39053F43-F530-448A-B85A-F808AB4D0607}"/>
                  </a:ext>
                </a:extLst>
              </p:cNvPr>
              <p:cNvSpPr txBox="1"/>
              <p:nvPr/>
            </p:nvSpPr>
            <p:spPr>
              <a:xfrm>
                <a:off x="6736027" y="5207599"/>
                <a:ext cx="289301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d>
                        <m:dPr>
                          <m:ctrlP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39053F43-F530-448A-B85A-F808AB4D0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27" y="5207599"/>
                <a:ext cx="2893010" cy="307777"/>
              </a:xfrm>
              <a:prstGeom prst="rect">
                <a:avLst/>
              </a:prstGeom>
              <a:blipFill>
                <a:blip r:embed="rId5"/>
                <a:stretch>
                  <a:fillRect l="-1684" b="-3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sellaDiTesto 34">
                <a:extLst>
                  <a:ext uri="{FF2B5EF4-FFF2-40B4-BE49-F238E27FC236}">
                    <a16:creationId xmlns:a16="http://schemas.microsoft.com/office/drawing/2014/main" id="{46BECB1A-6413-4B92-B88E-AB42BCD86E75}"/>
                  </a:ext>
                </a:extLst>
              </p:cNvPr>
              <p:cNvSpPr txBox="1"/>
              <p:nvPr/>
            </p:nvSpPr>
            <p:spPr>
              <a:xfrm>
                <a:off x="9774512" y="5209455"/>
                <a:ext cx="212978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it-IT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d>
                        <m:dPr>
                          <m:ctrlP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35" name="CasellaDiTesto 34">
                <a:extLst>
                  <a:ext uri="{FF2B5EF4-FFF2-40B4-BE49-F238E27FC236}">
                    <a16:creationId xmlns:a16="http://schemas.microsoft.com/office/drawing/2014/main" id="{46BECB1A-6413-4B92-B88E-AB42BCD86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512" y="5209455"/>
                <a:ext cx="2129780" cy="307777"/>
              </a:xfrm>
              <a:prstGeom prst="rect">
                <a:avLst/>
              </a:prstGeom>
              <a:blipFill>
                <a:blip r:embed="rId6"/>
                <a:stretch>
                  <a:fillRect l="-1143" b="-26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B3112769-4E21-432C-AB2D-9CB449274290}"/>
                  </a:ext>
                </a:extLst>
              </p:cNvPr>
              <p:cNvSpPr txBox="1"/>
              <p:nvPr/>
            </p:nvSpPr>
            <p:spPr>
              <a:xfrm>
                <a:off x="9432044" y="4629778"/>
                <a:ext cx="194421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B3112769-4E21-432C-AB2D-9CB449274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2044" y="4629778"/>
                <a:ext cx="1944216" cy="307777"/>
              </a:xfrm>
              <a:prstGeom prst="rect">
                <a:avLst/>
              </a:prstGeom>
              <a:blipFill>
                <a:blip r:embed="rId7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01487C70-C81F-4F75-9890-70A4414081C8}"/>
                  </a:ext>
                </a:extLst>
              </p:cNvPr>
              <p:cNvSpPr txBox="1"/>
              <p:nvPr/>
            </p:nvSpPr>
            <p:spPr>
              <a:xfrm>
                <a:off x="8008524" y="3691868"/>
                <a:ext cx="212977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01487C70-C81F-4F75-9890-70A441408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524" y="3691868"/>
                <a:ext cx="2129779" cy="307777"/>
              </a:xfrm>
              <a:prstGeom prst="rect">
                <a:avLst/>
              </a:prstGeom>
              <a:blipFill>
                <a:blip r:embed="rId8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e 42">
            <a:extLst>
              <a:ext uri="{FF2B5EF4-FFF2-40B4-BE49-F238E27FC236}">
                <a16:creationId xmlns:a16="http://schemas.microsoft.com/office/drawing/2014/main" id="{33488636-0F9E-479F-B68F-525A7D9E0ECB}"/>
              </a:ext>
            </a:extLst>
          </p:cNvPr>
          <p:cNvSpPr/>
          <p:nvPr/>
        </p:nvSpPr>
        <p:spPr>
          <a:xfrm>
            <a:off x="7924053" y="3699520"/>
            <a:ext cx="308405" cy="301289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1629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1B9832-EFFC-44B8-81E4-28A1F5D7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Slew</a:t>
            </a:r>
            <a:r>
              <a:rPr lang="it-IT" dirty="0"/>
              <a:t> Rate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07502F-CBAA-416E-B670-EFB13C8D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5</a:t>
            </a:fld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BF8781CE-3D77-4FC0-803F-DC990B39459D}"/>
                  </a:ext>
                </a:extLst>
              </p:cNvPr>
              <p:cNvSpPr txBox="1"/>
              <p:nvPr/>
            </p:nvSpPr>
            <p:spPr>
              <a:xfrm>
                <a:off x="7248128" y="3717032"/>
                <a:ext cx="3888432" cy="751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𝑆𝑅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BF8781CE-3D77-4FC0-803F-DC990B394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3717032"/>
                <a:ext cx="3888432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1258457-0C81-474F-B72C-0D7B03169BBC}"/>
              </a:ext>
            </a:extLst>
          </p:cNvPr>
          <p:cNvSpPr txBox="1"/>
          <p:nvPr/>
        </p:nvSpPr>
        <p:spPr>
          <a:xfrm>
            <a:off x="6960096" y="4753737"/>
            <a:ext cx="171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Si assuma :</a:t>
            </a:r>
          </a:p>
        </p:txBody>
      </p:sp>
      <p:pic>
        <p:nvPicPr>
          <p:cNvPr id="18" name="Segnaposto contenuto 7">
            <a:extLst>
              <a:ext uri="{FF2B5EF4-FFF2-40B4-BE49-F238E27FC236}">
                <a16:creationId xmlns:a16="http://schemas.microsoft.com/office/drawing/2014/main" id="{42E6F2BA-CED3-44E6-94DE-2BC0917CA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144" y="1801474"/>
            <a:ext cx="5341938" cy="4035349"/>
          </a:xfrm>
          <a:prstGeom prst="rect">
            <a:avLst/>
          </a:prstGeom>
        </p:spPr>
      </p:pic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9AA97AE9-616F-4D0B-9C11-77DE5741C37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7063" y="981673"/>
            <a:ext cx="5342384" cy="5144491"/>
          </a:xfrm>
        </p:spPr>
        <p:txBody>
          <a:bodyPr/>
          <a:lstStyle/>
          <a:p>
            <a:r>
              <a:rPr lang="it-IT" dirty="0"/>
              <a:t>Spiegare il funzionamento del circuito in condizioni di </a:t>
            </a:r>
            <a:r>
              <a:rPr lang="it-IT" dirty="0" err="1"/>
              <a:t>slewing</a:t>
            </a:r>
            <a:r>
              <a:rPr lang="it-IT" dirty="0"/>
              <a:t> presenza dei transistori Q12 e Q13, anche con l’ausilio di simulazioni in transitorio</a:t>
            </a:r>
          </a:p>
          <a:p>
            <a:r>
              <a:rPr lang="it-IT" dirty="0"/>
              <a:t>Dimostrare che se Q9 e Q10 hanno W/L molto maggiore di Q14, lo </a:t>
            </a:r>
            <a:r>
              <a:rPr lang="it-IT" dirty="0" err="1"/>
              <a:t>slew</a:t>
            </a:r>
            <a:r>
              <a:rPr lang="it-IT" dirty="0"/>
              <a:t> rate è dato approssimativamente da: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27EA3743-293C-4B33-9DE2-13E7F9CB2E13}"/>
                  </a:ext>
                </a:extLst>
              </p:cNvPr>
              <p:cNvSpPr txBox="1"/>
              <p:nvPr/>
            </p:nvSpPr>
            <p:spPr>
              <a:xfrm>
                <a:off x="8367078" y="4653136"/>
                <a:ext cx="2921377" cy="562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10</m:t>
                      </m:r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27EA3743-293C-4B33-9DE2-13E7F9CB2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7078" y="4653136"/>
                <a:ext cx="2921377" cy="562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e 19">
            <a:extLst>
              <a:ext uri="{FF2B5EF4-FFF2-40B4-BE49-F238E27FC236}">
                <a16:creationId xmlns:a16="http://schemas.microsoft.com/office/drawing/2014/main" id="{FDFB51BC-6F09-46CE-B34A-70BD9D165526}"/>
              </a:ext>
            </a:extLst>
          </p:cNvPr>
          <p:cNvSpPr/>
          <p:nvPr/>
        </p:nvSpPr>
        <p:spPr>
          <a:xfrm>
            <a:off x="8006247" y="3941351"/>
            <a:ext cx="308405" cy="301289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CC4121D0-A122-40A4-80E0-7F42AFFECB39}"/>
              </a:ext>
            </a:extLst>
          </p:cNvPr>
          <p:cNvCxnSpPr>
            <a:cxnSpLocks/>
          </p:cNvCxnSpPr>
          <p:nvPr/>
        </p:nvCxnSpPr>
        <p:spPr>
          <a:xfrm>
            <a:off x="2927648" y="4725144"/>
            <a:ext cx="0" cy="24490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E6F13D7-118A-4ECC-8623-0F5BCDDD0546}"/>
              </a:ext>
            </a:extLst>
          </p:cNvPr>
          <p:cNvSpPr txBox="1"/>
          <p:nvPr/>
        </p:nvSpPr>
        <p:spPr>
          <a:xfrm>
            <a:off x="3143672" y="4685074"/>
            <a:ext cx="47008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E332617E-0275-4383-B790-EB7EDAB90DB9}"/>
              </a:ext>
            </a:extLst>
          </p:cNvPr>
          <p:cNvSpPr/>
          <p:nvPr/>
        </p:nvSpPr>
        <p:spPr>
          <a:xfrm>
            <a:off x="6625825" y="5437583"/>
            <a:ext cx="5067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Si faccia riferimento anche alla soluzione dell’Esercizio 7, Lezione 4.</a:t>
            </a:r>
          </a:p>
        </p:txBody>
      </p:sp>
    </p:spTree>
    <p:extLst>
      <p:ext uri="{BB962C8B-B14F-4D97-AF65-F5344CB8AC3E}">
        <p14:creationId xmlns:p14="http://schemas.microsoft.com/office/powerpoint/2010/main" val="123826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56D69D-5CA9-4F64-9A68-BAAC0BBE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Dimensionamento del Circuito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F3FAD5-3335-4071-ADAD-0FEEF0CD8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567" y="1772816"/>
            <a:ext cx="5486400" cy="4680520"/>
          </a:xfrm>
        </p:spPr>
        <p:txBody>
          <a:bodyPr>
            <a:normAutofit/>
          </a:bodyPr>
          <a:lstStyle/>
          <a:p>
            <a:pPr algn="just"/>
            <a:endParaRPr lang="it-IT" sz="2400" dirty="0"/>
          </a:p>
          <a:p>
            <a:pPr algn="just"/>
            <a:r>
              <a:rPr lang="it-IT" sz="2400" dirty="0"/>
              <a:t>Si assuma che in prima approssimazione che tutti i transistori abbiano la stessa tensione di overdrive e la stessa tensione di </a:t>
            </a:r>
            <a:r>
              <a:rPr lang="it-IT" sz="2400" dirty="0" err="1"/>
              <a:t>Early</a:t>
            </a:r>
            <a:r>
              <a:rPr lang="it-IT" sz="2400" dirty="0"/>
              <a:t> V</a:t>
            </a:r>
            <a:r>
              <a:rPr lang="it-IT" sz="2400" baseline="-25000" dirty="0"/>
              <a:t>A</a:t>
            </a:r>
            <a:r>
              <a:rPr lang="it-IT" sz="2400" dirty="0"/>
              <a:t>=20V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Esprimere il guadagno DC in funzione di V</a:t>
            </a:r>
            <a:r>
              <a:rPr lang="it-IT" sz="2400" baseline="-25000" dirty="0"/>
              <a:t>OV</a:t>
            </a:r>
            <a:r>
              <a:rPr lang="it-IT" sz="2400" dirty="0"/>
              <a:t>, V</a:t>
            </a:r>
            <a:r>
              <a:rPr lang="it-IT" sz="2400" baseline="-25000" dirty="0"/>
              <a:t>A</a:t>
            </a:r>
            <a:r>
              <a:rPr lang="it-IT" sz="2400" dirty="0"/>
              <a:t>, I e I</a:t>
            </a:r>
            <a:r>
              <a:rPr lang="it-IT" sz="2400" baseline="-25000" dirty="0"/>
              <a:t>B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F044F8-F281-4F03-B690-97FFFC01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7" name="Segnaposto contenuto 24" descr="Immagine che contiene testo&#10;&#10;Descrizione generata automaticamente">
            <a:extLst>
              <a:ext uri="{FF2B5EF4-FFF2-40B4-BE49-F238E27FC236}">
                <a16:creationId xmlns:a16="http://schemas.microsoft.com/office/drawing/2014/main" id="{62C5D534-E700-4960-A61D-9613826AFF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5" y="2438112"/>
            <a:ext cx="5812280" cy="293510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ECB741-556D-4F93-8A5C-F78D0EFEAADA}"/>
              </a:ext>
            </a:extLst>
          </p:cNvPr>
          <p:cNvSpPr txBox="1"/>
          <p:nvPr/>
        </p:nvSpPr>
        <p:spPr>
          <a:xfrm>
            <a:off x="1003176" y="5668017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Amplificatore Operazionale </a:t>
            </a:r>
            <a:r>
              <a:rPr lang="it-IT" sz="2000" b="1" dirty="0" err="1"/>
              <a:t>Folded</a:t>
            </a:r>
            <a:r>
              <a:rPr lang="it-IT" sz="2000" b="1" dirty="0"/>
              <a:t> Cascode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919B795-002D-4CF0-983C-E08271B5B403}"/>
              </a:ext>
            </a:extLst>
          </p:cNvPr>
          <p:cNvSpPr txBox="1"/>
          <p:nvPr/>
        </p:nvSpPr>
        <p:spPr>
          <a:xfrm>
            <a:off x="745707" y="1699448"/>
            <a:ext cx="452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Transistori per il miglioramento dello </a:t>
            </a:r>
            <a:r>
              <a:rPr lang="it-IT" dirty="0" err="1"/>
              <a:t>slew</a:t>
            </a:r>
            <a:r>
              <a:rPr lang="it-IT" dirty="0"/>
              <a:t> rate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455E2CCA-99D0-4FDC-B167-00C4C28B15CE}"/>
              </a:ext>
            </a:extLst>
          </p:cNvPr>
          <p:cNvSpPr/>
          <p:nvPr/>
        </p:nvSpPr>
        <p:spPr>
          <a:xfrm>
            <a:off x="1271464" y="2852322"/>
            <a:ext cx="86537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56DEEFE3-904F-4FF6-BB34-D9ED077948AD}"/>
              </a:ext>
            </a:extLst>
          </p:cNvPr>
          <p:cNvSpPr/>
          <p:nvPr/>
        </p:nvSpPr>
        <p:spPr>
          <a:xfrm>
            <a:off x="2717404" y="2859137"/>
            <a:ext cx="86537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610379CF-2B40-4D9E-BC65-4563E88234FA}"/>
              </a:ext>
            </a:extLst>
          </p:cNvPr>
          <p:cNvCxnSpPr>
            <a:cxnSpLocks/>
          </p:cNvCxnSpPr>
          <p:nvPr/>
        </p:nvCxnSpPr>
        <p:spPr>
          <a:xfrm flipH="1">
            <a:off x="1981356" y="2068780"/>
            <a:ext cx="1027856" cy="8822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6BF0117-F4C2-471A-B5C5-A96989BAA3F6}"/>
              </a:ext>
            </a:extLst>
          </p:cNvPr>
          <p:cNvCxnSpPr>
            <a:cxnSpLocks/>
          </p:cNvCxnSpPr>
          <p:nvPr/>
        </p:nvCxnSpPr>
        <p:spPr>
          <a:xfrm>
            <a:off x="3009212" y="2068780"/>
            <a:ext cx="98855" cy="783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F9989F8-A7DB-4E64-AEDA-F3CB6C69C8AC}"/>
              </a:ext>
            </a:extLst>
          </p:cNvPr>
          <p:cNvCxnSpPr/>
          <p:nvPr/>
        </p:nvCxnSpPr>
        <p:spPr>
          <a:xfrm>
            <a:off x="2927648" y="4724574"/>
            <a:ext cx="0" cy="24490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1B597F4-4343-47C3-9D5F-C0E68076FF83}"/>
              </a:ext>
            </a:extLst>
          </p:cNvPr>
          <p:cNvSpPr txBox="1"/>
          <p:nvPr/>
        </p:nvSpPr>
        <p:spPr>
          <a:xfrm>
            <a:off x="2958376" y="4613066"/>
            <a:ext cx="268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DE848B6-C6F7-4642-BB22-871BE83EDCC3}"/>
              </a:ext>
            </a:extLst>
          </p:cNvPr>
          <p:cNvSpPr txBox="1"/>
          <p:nvPr/>
        </p:nvSpPr>
        <p:spPr>
          <a:xfrm>
            <a:off x="3707558" y="2420888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it-IT" sz="2000" baseline="-250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883D6AD-843D-46C7-AB68-A5FB00F9EE52}"/>
              </a:ext>
            </a:extLst>
          </p:cNvPr>
          <p:cNvCxnSpPr/>
          <p:nvPr/>
        </p:nvCxnSpPr>
        <p:spPr>
          <a:xfrm>
            <a:off x="3707558" y="2483104"/>
            <a:ext cx="0" cy="24490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63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449027-3E79-4941-9DF1-59CB90FB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Guadagno di Tensione DC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D9F68BFF-842A-418A-9B4C-49C8C33C5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21" t="3339"/>
          <a:stretch/>
        </p:blipFill>
        <p:spPr>
          <a:xfrm>
            <a:off x="706598" y="1682253"/>
            <a:ext cx="5737046" cy="4374867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B73B05-EAF2-4ABB-B382-9D09E9B3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94427-6E2D-4640-A8ED-1B60FDFA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7</a:t>
            </a:fld>
            <a:endParaRPr lang="it-IT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FAB63C5B-996D-486A-9C54-017866FFF2E3}"/>
              </a:ext>
            </a:extLst>
          </p:cNvPr>
          <p:cNvCxnSpPr/>
          <p:nvPr/>
        </p:nvCxnSpPr>
        <p:spPr>
          <a:xfrm>
            <a:off x="2350152" y="4273971"/>
            <a:ext cx="0" cy="24490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CBCE858-D0E5-4085-9432-C9FF4B4E6A7C}"/>
              </a:ext>
            </a:extLst>
          </p:cNvPr>
          <p:cNvSpPr txBox="1"/>
          <p:nvPr/>
        </p:nvSpPr>
        <p:spPr>
          <a:xfrm>
            <a:off x="2380880" y="4162463"/>
            <a:ext cx="268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B1E95BB-0266-4C12-9EC2-FFC95CCA00B2}"/>
              </a:ext>
            </a:extLst>
          </p:cNvPr>
          <p:cNvSpPr txBox="1"/>
          <p:nvPr/>
        </p:nvSpPr>
        <p:spPr>
          <a:xfrm>
            <a:off x="2672564" y="1970285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it-IT" sz="2000" baseline="-250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C16E7E18-7F58-4C74-BC1F-16FF59D1BA90}"/>
              </a:ext>
            </a:extLst>
          </p:cNvPr>
          <p:cNvCxnSpPr/>
          <p:nvPr/>
        </p:nvCxnSpPr>
        <p:spPr>
          <a:xfrm>
            <a:off x="2672564" y="2032501"/>
            <a:ext cx="0" cy="24490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19685F7E-C00C-42C0-A4B7-A9258820F262}"/>
                  </a:ext>
                </a:extLst>
              </p:cNvPr>
              <p:cNvSpPr txBox="1"/>
              <p:nvPr/>
            </p:nvSpPr>
            <p:spPr>
              <a:xfrm>
                <a:off x="7957209" y="2728768"/>
                <a:ext cx="1463782" cy="626518"/>
              </a:xfrm>
              <a:noFill/>
              <a:ln w="28575">
                <a:solidFill>
                  <a:srgbClr val="0000FF"/>
                </a:solidFill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it-IT"/>
                </a:defPPr>
                <a:lvl1pPr>
                  <a:defRPr sz="2000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𝑂𝑉</m:t>
                              </m:r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19685F7E-C00C-42C0-A4B7-A9258820F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209" y="2728768"/>
                <a:ext cx="1463782" cy="6265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00FF"/>
                </a:solidFill>
                <a:extLst>
                  <a:ext uri="{C807C97D-BFC1-408E-A445-0C87EB9F89A2}">
                    <ask:lineSketchStyleProps xmlns:ask="http://schemas.microsoft.com/office/drawing/2018/sketchyshapes"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32970647-F837-4BE6-A0AD-773F2005A87C}"/>
                  </a:ext>
                </a:extLst>
              </p:cNvPr>
              <p:cNvSpPr txBox="1"/>
              <p:nvPr/>
            </p:nvSpPr>
            <p:spPr>
              <a:xfrm>
                <a:off x="7275110" y="5057026"/>
                <a:ext cx="3245691" cy="602729"/>
              </a:xfrm>
              <a:custGeom>
                <a:avLst/>
                <a:gdLst>
                  <a:gd name="connsiteX0" fmla="*/ 0 w 3245691"/>
                  <a:gd name="connsiteY0" fmla="*/ 0 h 602729"/>
                  <a:gd name="connsiteX1" fmla="*/ 573405 w 3245691"/>
                  <a:gd name="connsiteY1" fmla="*/ 0 h 602729"/>
                  <a:gd name="connsiteX2" fmla="*/ 1081897 w 3245691"/>
                  <a:gd name="connsiteY2" fmla="*/ 0 h 602729"/>
                  <a:gd name="connsiteX3" fmla="*/ 1687759 w 3245691"/>
                  <a:gd name="connsiteY3" fmla="*/ 0 h 602729"/>
                  <a:gd name="connsiteX4" fmla="*/ 2131337 w 3245691"/>
                  <a:gd name="connsiteY4" fmla="*/ 0 h 602729"/>
                  <a:gd name="connsiteX5" fmla="*/ 2672286 w 3245691"/>
                  <a:gd name="connsiteY5" fmla="*/ 0 h 602729"/>
                  <a:gd name="connsiteX6" fmla="*/ 3245691 w 3245691"/>
                  <a:gd name="connsiteY6" fmla="*/ 0 h 602729"/>
                  <a:gd name="connsiteX7" fmla="*/ 3245691 w 3245691"/>
                  <a:gd name="connsiteY7" fmla="*/ 295337 h 602729"/>
                  <a:gd name="connsiteX8" fmla="*/ 3245691 w 3245691"/>
                  <a:gd name="connsiteY8" fmla="*/ 602729 h 602729"/>
                  <a:gd name="connsiteX9" fmla="*/ 2639829 w 3245691"/>
                  <a:gd name="connsiteY9" fmla="*/ 602729 h 602729"/>
                  <a:gd name="connsiteX10" fmla="*/ 2163794 w 3245691"/>
                  <a:gd name="connsiteY10" fmla="*/ 602729 h 602729"/>
                  <a:gd name="connsiteX11" fmla="*/ 1687759 w 3245691"/>
                  <a:gd name="connsiteY11" fmla="*/ 602729 h 602729"/>
                  <a:gd name="connsiteX12" fmla="*/ 1146811 w 3245691"/>
                  <a:gd name="connsiteY12" fmla="*/ 602729 h 602729"/>
                  <a:gd name="connsiteX13" fmla="*/ 605862 w 3245691"/>
                  <a:gd name="connsiteY13" fmla="*/ 602729 h 602729"/>
                  <a:gd name="connsiteX14" fmla="*/ 0 w 3245691"/>
                  <a:gd name="connsiteY14" fmla="*/ 602729 h 602729"/>
                  <a:gd name="connsiteX15" fmla="*/ 0 w 3245691"/>
                  <a:gd name="connsiteY15" fmla="*/ 307392 h 602729"/>
                  <a:gd name="connsiteX16" fmla="*/ 0 w 3245691"/>
                  <a:gd name="connsiteY16" fmla="*/ 0 h 602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245691" h="602729" extrusionOk="0">
                    <a:moveTo>
                      <a:pt x="0" y="0"/>
                    </a:moveTo>
                    <a:cubicBezTo>
                      <a:pt x="239790" y="-50989"/>
                      <a:pt x="358851" y="21115"/>
                      <a:pt x="573405" y="0"/>
                    </a:cubicBezTo>
                    <a:cubicBezTo>
                      <a:pt x="787959" y="-21115"/>
                      <a:pt x="879085" y="60758"/>
                      <a:pt x="1081897" y="0"/>
                    </a:cubicBezTo>
                    <a:cubicBezTo>
                      <a:pt x="1284709" y="-60758"/>
                      <a:pt x="1499990" y="61251"/>
                      <a:pt x="1687759" y="0"/>
                    </a:cubicBezTo>
                    <a:cubicBezTo>
                      <a:pt x="1875528" y="-61251"/>
                      <a:pt x="2033681" y="48870"/>
                      <a:pt x="2131337" y="0"/>
                    </a:cubicBezTo>
                    <a:cubicBezTo>
                      <a:pt x="2228993" y="-48870"/>
                      <a:pt x="2432386" y="63269"/>
                      <a:pt x="2672286" y="0"/>
                    </a:cubicBezTo>
                    <a:cubicBezTo>
                      <a:pt x="2912186" y="-63269"/>
                      <a:pt x="3087534" y="13426"/>
                      <a:pt x="3245691" y="0"/>
                    </a:cubicBezTo>
                    <a:cubicBezTo>
                      <a:pt x="3263879" y="117951"/>
                      <a:pt x="3244827" y="208930"/>
                      <a:pt x="3245691" y="295337"/>
                    </a:cubicBezTo>
                    <a:cubicBezTo>
                      <a:pt x="3246555" y="381744"/>
                      <a:pt x="3224273" y="472228"/>
                      <a:pt x="3245691" y="602729"/>
                    </a:cubicBezTo>
                    <a:cubicBezTo>
                      <a:pt x="3032770" y="621727"/>
                      <a:pt x="2762752" y="541313"/>
                      <a:pt x="2639829" y="602729"/>
                    </a:cubicBezTo>
                    <a:cubicBezTo>
                      <a:pt x="2516906" y="664145"/>
                      <a:pt x="2365541" y="589079"/>
                      <a:pt x="2163794" y="602729"/>
                    </a:cubicBezTo>
                    <a:cubicBezTo>
                      <a:pt x="1962048" y="616379"/>
                      <a:pt x="1884568" y="556214"/>
                      <a:pt x="1687759" y="602729"/>
                    </a:cubicBezTo>
                    <a:cubicBezTo>
                      <a:pt x="1490951" y="649244"/>
                      <a:pt x="1340248" y="567177"/>
                      <a:pt x="1146811" y="602729"/>
                    </a:cubicBezTo>
                    <a:cubicBezTo>
                      <a:pt x="953374" y="638281"/>
                      <a:pt x="795667" y="570647"/>
                      <a:pt x="605862" y="602729"/>
                    </a:cubicBezTo>
                    <a:cubicBezTo>
                      <a:pt x="416057" y="634811"/>
                      <a:pt x="227257" y="574778"/>
                      <a:pt x="0" y="602729"/>
                    </a:cubicBezTo>
                    <a:cubicBezTo>
                      <a:pt x="-4677" y="518790"/>
                      <a:pt x="31198" y="434442"/>
                      <a:pt x="0" y="307392"/>
                    </a:cubicBezTo>
                    <a:cubicBezTo>
                      <a:pt x="-31198" y="180342"/>
                      <a:pt x="8577" y="80051"/>
                      <a:pt x="0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extLst>
                  <a:ext uri="{C807C97D-BFC1-408E-A445-0C87EB9F89A2}">
                    <ask:lineSketchStyleProps xmlns:ask="http://schemas.microsoft.com/office/drawing/2018/sketchyshapes" sd="1363887920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it-IT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32970647-F837-4BE6-A0AD-773F2005A8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110" y="5057026"/>
                <a:ext cx="3245691" cy="602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00FF"/>
                </a:solidFill>
                <a:extLst>
                  <a:ext uri="{C807C97D-BFC1-408E-A445-0C87EB9F89A2}">
                    <ask:lineSketchStyleProps xmlns:ask="http://schemas.microsoft.com/office/drawing/2018/sketchyshapes" sd="1363887920">
                      <a:custGeom>
                        <a:avLst/>
                        <a:gdLst>
                          <a:gd name="connsiteX0" fmla="*/ 0 w 3245691"/>
                          <a:gd name="connsiteY0" fmla="*/ 0 h 602729"/>
                          <a:gd name="connsiteX1" fmla="*/ 573405 w 3245691"/>
                          <a:gd name="connsiteY1" fmla="*/ 0 h 602729"/>
                          <a:gd name="connsiteX2" fmla="*/ 1081897 w 3245691"/>
                          <a:gd name="connsiteY2" fmla="*/ 0 h 602729"/>
                          <a:gd name="connsiteX3" fmla="*/ 1687759 w 3245691"/>
                          <a:gd name="connsiteY3" fmla="*/ 0 h 602729"/>
                          <a:gd name="connsiteX4" fmla="*/ 2131337 w 3245691"/>
                          <a:gd name="connsiteY4" fmla="*/ 0 h 602729"/>
                          <a:gd name="connsiteX5" fmla="*/ 2672286 w 3245691"/>
                          <a:gd name="connsiteY5" fmla="*/ 0 h 602729"/>
                          <a:gd name="connsiteX6" fmla="*/ 3245691 w 3245691"/>
                          <a:gd name="connsiteY6" fmla="*/ 0 h 602729"/>
                          <a:gd name="connsiteX7" fmla="*/ 3245691 w 3245691"/>
                          <a:gd name="connsiteY7" fmla="*/ 295337 h 602729"/>
                          <a:gd name="connsiteX8" fmla="*/ 3245691 w 3245691"/>
                          <a:gd name="connsiteY8" fmla="*/ 602729 h 602729"/>
                          <a:gd name="connsiteX9" fmla="*/ 2639829 w 3245691"/>
                          <a:gd name="connsiteY9" fmla="*/ 602729 h 602729"/>
                          <a:gd name="connsiteX10" fmla="*/ 2163794 w 3245691"/>
                          <a:gd name="connsiteY10" fmla="*/ 602729 h 602729"/>
                          <a:gd name="connsiteX11" fmla="*/ 1687759 w 3245691"/>
                          <a:gd name="connsiteY11" fmla="*/ 602729 h 602729"/>
                          <a:gd name="connsiteX12" fmla="*/ 1146811 w 3245691"/>
                          <a:gd name="connsiteY12" fmla="*/ 602729 h 602729"/>
                          <a:gd name="connsiteX13" fmla="*/ 605862 w 3245691"/>
                          <a:gd name="connsiteY13" fmla="*/ 602729 h 602729"/>
                          <a:gd name="connsiteX14" fmla="*/ 0 w 3245691"/>
                          <a:gd name="connsiteY14" fmla="*/ 602729 h 602729"/>
                          <a:gd name="connsiteX15" fmla="*/ 0 w 3245691"/>
                          <a:gd name="connsiteY15" fmla="*/ 307392 h 602729"/>
                          <a:gd name="connsiteX16" fmla="*/ 0 w 3245691"/>
                          <a:gd name="connsiteY16" fmla="*/ 0 h 60272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3245691" h="602729" extrusionOk="0">
                            <a:moveTo>
                              <a:pt x="0" y="0"/>
                            </a:moveTo>
                            <a:cubicBezTo>
                              <a:pt x="239790" y="-50989"/>
                              <a:pt x="358851" y="21115"/>
                              <a:pt x="573405" y="0"/>
                            </a:cubicBezTo>
                            <a:cubicBezTo>
                              <a:pt x="787959" y="-21115"/>
                              <a:pt x="879085" y="60758"/>
                              <a:pt x="1081897" y="0"/>
                            </a:cubicBezTo>
                            <a:cubicBezTo>
                              <a:pt x="1284709" y="-60758"/>
                              <a:pt x="1499990" y="61251"/>
                              <a:pt x="1687759" y="0"/>
                            </a:cubicBezTo>
                            <a:cubicBezTo>
                              <a:pt x="1875528" y="-61251"/>
                              <a:pt x="2033681" y="48870"/>
                              <a:pt x="2131337" y="0"/>
                            </a:cubicBezTo>
                            <a:cubicBezTo>
                              <a:pt x="2228993" y="-48870"/>
                              <a:pt x="2432386" y="63269"/>
                              <a:pt x="2672286" y="0"/>
                            </a:cubicBezTo>
                            <a:cubicBezTo>
                              <a:pt x="2912186" y="-63269"/>
                              <a:pt x="3087534" y="13426"/>
                              <a:pt x="3245691" y="0"/>
                            </a:cubicBezTo>
                            <a:cubicBezTo>
                              <a:pt x="3263879" y="117951"/>
                              <a:pt x="3244827" y="208930"/>
                              <a:pt x="3245691" y="295337"/>
                            </a:cubicBezTo>
                            <a:cubicBezTo>
                              <a:pt x="3246555" y="381744"/>
                              <a:pt x="3224273" y="472228"/>
                              <a:pt x="3245691" y="602729"/>
                            </a:cubicBezTo>
                            <a:cubicBezTo>
                              <a:pt x="3032770" y="621727"/>
                              <a:pt x="2762752" y="541313"/>
                              <a:pt x="2639829" y="602729"/>
                            </a:cubicBezTo>
                            <a:cubicBezTo>
                              <a:pt x="2516906" y="664145"/>
                              <a:pt x="2365541" y="589079"/>
                              <a:pt x="2163794" y="602729"/>
                            </a:cubicBezTo>
                            <a:cubicBezTo>
                              <a:pt x="1962048" y="616379"/>
                              <a:pt x="1884568" y="556214"/>
                              <a:pt x="1687759" y="602729"/>
                            </a:cubicBezTo>
                            <a:cubicBezTo>
                              <a:pt x="1490951" y="649244"/>
                              <a:pt x="1340248" y="567177"/>
                              <a:pt x="1146811" y="602729"/>
                            </a:cubicBezTo>
                            <a:cubicBezTo>
                              <a:pt x="953374" y="638281"/>
                              <a:pt x="795667" y="570647"/>
                              <a:pt x="605862" y="602729"/>
                            </a:cubicBezTo>
                            <a:cubicBezTo>
                              <a:pt x="416057" y="634811"/>
                              <a:pt x="227257" y="574778"/>
                              <a:pt x="0" y="602729"/>
                            </a:cubicBezTo>
                            <a:cubicBezTo>
                              <a:pt x="-4677" y="518790"/>
                              <a:pt x="31198" y="434442"/>
                              <a:pt x="0" y="307392"/>
                            </a:cubicBezTo>
                            <a:cubicBezTo>
                              <a:pt x="-31198" y="180342"/>
                              <a:pt x="8577" y="80051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91D5D25E-7E24-472C-97AB-8E399935C621}"/>
                  </a:ext>
                </a:extLst>
              </p:cNvPr>
              <p:cNvSpPr txBox="1"/>
              <p:nvPr/>
            </p:nvSpPr>
            <p:spPr>
              <a:xfrm>
                <a:off x="7275110" y="4008574"/>
                <a:ext cx="2827981" cy="307777"/>
              </a:xfrm>
              <a:custGeom>
                <a:avLst/>
                <a:gdLst>
                  <a:gd name="connsiteX0" fmla="*/ 0 w 2827981"/>
                  <a:gd name="connsiteY0" fmla="*/ 0 h 307777"/>
                  <a:gd name="connsiteX1" fmla="*/ 537316 w 2827981"/>
                  <a:gd name="connsiteY1" fmla="*/ 0 h 307777"/>
                  <a:gd name="connsiteX2" fmla="*/ 1159472 w 2827981"/>
                  <a:gd name="connsiteY2" fmla="*/ 0 h 307777"/>
                  <a:gd name="connsiteX3" fmla="*/ 1781628 w 2827981"/>
                  <a:gd name="connsiteY3" fmla="*/ 0 h 307777"/>
                  <a:gd name="connsiteX4" fmla="*/ 2262385 w 2827981"/>
                  <a:gd name="connsiteY4" fmla="*/ 0 h 307777"/>
                  <a:gd name="connsiteX5" fmla="*/ 2827981 w 2827981"/>
                  <a:gd name="connsiteY5" fmla="*/ 0 h 307777"/>
                  <a:gd name="connsiteX6" fmla="*/ 2827981 w 2827981"/>
                  <a:gd name="connsiteY6" fmla="*/ 307777 h 307777"/>
                  <a:gd name="connsiteX7" fmla="*/ 2234105 w 2827981"/>
                  <a:gd name="connsiteY7" fmla="*/ 307777 h 307777"/>
                  <a:gd name="connsiteX8" fmla="*/ 1696789 w 2827981"/>
                  <a:gd name="connsiteY8" fmla="*/ 307777 h 307777"/>
                  <a:gd name="connsiteX9" fmla="*/ 1187752 w 2827981"/>
                  <a:gd name="connsiteY9" fmla="*/ 307777 h 307777"/>
                  <a:gd name="connsiteX10" fmla="*/ 678715 w 2827981"/>
                  <a:gd name="connsiteY10" fmla="*/ 307777 h 307777"/>
                  <a:gd name="connsiteX11" fmla="*/ 0 w 2827981"/>
                  <a:gd name="connsiteY11" fmla="*/ 307777 h 307777"/>
                  <a:gd name="connsiteX12" fmla="*/ 0 w 2827981"/>
                  <a:gd name="connsiteY12" fmla="*/ 0 h 307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27981" h="307777" extrusionOk="0">
                    <a:moveTo>
                      <a:pt x="0" y="0"/>
                    </a:moveTo>
                    <a:cubicBezTo>
                      <a:pt x="169029" y="-12465"/>
                      <a:pt x="388269" y="60879"/>
                      <a:pt x="537316" y="0"/>
                    </a:cubicBezTo>
                    <a:cubicBezTo>
                      <a:pt x="686363" y="-60879"/>
                      <a:pt x="1002213" y="45745"/>
                      <a:pt x="1159472" y="0"/>
                    </a:cubicBezTo>
                    <a:cubicBezTo>
                      <a:pt x="1316731" y="-45745"/>
                      <a:pt x="1542793" y="6452"/>
                      <a:pt x="1781628" y="0"/>
                    </a:cubicBezTo>
                    <a:cubicBezTo>
                      <a:pt x="2020463" y="-6452"/>
                      <a:pt x="2154858" y="52770"/>
                      <a:pt x="2262385" y="0"/>
                    </a:cubicBezTo>
                    <a:cubicBezTo>
                      <a:pt x="2369912" y="-52770"/>
                      <a:pt x="2592279" y="8574"/>
                      <a:pt x="2827981" y="0"/>
                    </a:cubicBezTo>
                    <a:cubicBezTo>
                      <a:pt x="2835962" y="68342"/>
                      <a:pt x="2802485" y="186610"/>
                      <a:pt x="2827981" y="307777"/>
                    </a:cubicBezTo>
                    <a:cubicBezTo>
                      <a:pt x="2644826" y="333145"/>
                      <a:pt x="2402970" y="257879"/>
                      <a:pt x="2234105" y="307777"/>
                    </a:cubicBezTo>
                    <a:cubicBezTo>
                      <a:pt x="2065240" y="357675"/>
                      <a:pt x="1839911" y="276717"/>
                      <a:pt x="1696789" y="307777"/>
                    </a:cubicBezTo>
                    <a:cubicBezTo>
                      <a:pt x="1553667" y="338837"/>
                      <a:pt x="1424035" y="293973"/>
                      <a:pt x="1187752" y="307777"/>
                    </a:cubicBezTo>
                    <a:cubicBezTo>
                      <a:pt x="951469" y="321581"/>
                      <a:pt x="884440" y="254726"/>
                      <a:pt x="678715" y="307777"/>
                    </a:cubicBezTo>
                    <a:cubicBezTo>
                      <a:pt x="472990" y="360828"/>
                      <a:pt x="221439" y="284567"/>
                      <a:pt x="0" y="307777"/>
                    </a:cubicBezTo>
                    <a:cubicBezTo>
                      <a:pt x="-8960" y="195807"/>
                      <a:pt x="29347" y="73385"/>
                      <a:pt x="0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extLst>
                  <a:ext uri="{C807C97D-BFC1-408E-A445-0C87EB9F89A2}">
                    <ask:lineSketchStyleProps xmlns:ask="http://schemas.microsoft.com/office/drawing/2018/sketchyshapes" sd="2748439840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it-IT"/>
                </a:defPPr>
                <a:lvl1pPr>
                  <a:defRPr sz="2000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it-IT">
                          <a:latin typeface="Cambria Math" panose="02040503050406030204" pitchFamily="18" charset="0"/>
                        </a:rPr>
                        <m:t>≅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91D5D25E-7E24-472C-97AB-8E399935C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110" y="4008574"/>
                <a:ext cx="2827981" cy="307777"/>
              </a:xfrm>
              <a:prstGeom prst="rect">
                <a:avLst/>
              </a:prstGeom>
              <a:blipFill>
                <a:blip r:embed="rId5"/>
                <a:stretch>
                  <a:fillRect b="-1587"/>
                </a:stretch>
              </a:blipFill>
              <a:ln w="28575">
                <a:solidFill>
                  <a:srgbClr val="0000FF"/>
                </a:solidFill>
                <a:extLst>
                  <a:ext uri="{C807C97D-BFC1-408E-A445-0C87EB9F89A2}">
                    <ask:lineSketchStyleProps xmlns:ask="http://schemas.microsoft.com/office/drawing/2018/sketchyshapes" sd="2748439840">
                      <a:custGeom>
                        <a:avLst/>
                        <a:gdLst>
                          <a:gd name="connsiteX0" fmla="*/ 0 w 2827981"/>
                          <a:gd name="connsiteY0" fmla="*/ 0 h 307777"/>
                          <a:gd name="connsiteX1" fmla="*/ 537316 w 2827981"/>
                          <a:gd name="connsiteY1" fmla="*/ 0 h 307777"/>
                          <a:gd name="connsiteX2" fmla="*/ 1159472 w 2827981"/>
                          <a:gd name="connsiteY2" fmla="*/ 0 h 307777"/>
                          <a:gd name="connsiteX3" fmla="*/ 1781628 w 2827981"/>
                          <a:gd name="connsiteY3" fmla="*/ 0 h 307777"/>
                          <a:gd name="connsiteX4" fmla="*/ 2262385 w 2827981"/>
                          <a:gd name="connsiteY4" fmla="*/ 0 h 307777"/>
                          <a:gd name="connsiteX5" fmla="*/ 2827981 w 2827981"/>
                          <a:gd name="connsiteY5" fmla="*/ 0 h 307777"/>
                          <a:gd name="connsiteX6" fmla="*/ 2827981 w 2827981"/>
                          <a:gd name="connsiteY6" fmla="*/ 307777 h 307777"/>
                          <a:gd name="connsiteX7" fmla="*/ 2234105 w 2827981"/>
                          <a:gd name="connsiteY7" fmla="*/ 307777 h 307777"/>
                          <a:gd name="connsiteX8" fmla="*/ 1696789 w 2827981"/>
                          <a:gd name="connsiteY8" fmla="*/ 307777 h 307777"/>
                          <a:gd name="connsiteX9" fmla="*/ 1187752 w 2827981"/>
                          <a:gd name="connsiteY9" fmla="*/ 307777 h 307777"/>
                          <a:gd name="connsiteX10" fmla="*/ 678715 w 2827981"/>
                          <a:gd name="connsiteY10" fmla="*/ 307777 h 307777"/>
                          <a:gd name="connsiteX11" fmla="*/ 0 w 2827981"/>
                          <a:gd name="connsiteY11" fmla="*/ 307777 h 307777"/>
                          <a:gd name="connsiteX12" fmla="*/ 0 w 2827981"/>
                          <a:gd name="connsiteY12" fmla="*/ 0 h 30777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2827981" h="307777" extrusionOk="0">
                            <a:moveTo>
                              <a:pt x="0" y="0"/>
                            </a:moveTo>
                            <a:cubicBezTo>
                              <a:pt x="169029" y="-12465"/>
                              <a:pt x="388269" y="60879"/>
                              <a:pt x="537316" y="0"/>
                            </a:cubicBezTo>
                            <a:cubicBezTo>
                              <a:pt x="686363" y="-60879"/>
                              <a:pt x="1002213" y="45745"/>
                              <a:pt x="1159472" y="0"/>
                            </a:cubicBezTo>
                            <a:cubicBezTo>
                              <a:pt x="1316731" y="-45745"/>
                              <a:pt x="1542793" y="6452"/>
                              <a:pt x="1781628" y="0"/>
                            </a:cubicBezTo>
                            <a:cubicBezTo>
                              <a:pt x="2020463" y="-6452"/>
                              <a:pt x="2154858" y="52770"/>
                              <a:pt x="2262385" y="0"/>
                            </a:cubicBezTo>
                            <a:cubicBezTo>
                              <a:pt x="2369912" y="-52770"/>
                              <a:pt x="2592279" y="8574"/>
                              <a:pt x="2827981" y="0"/>
                            </a:cubicBezTo>
                            <a:cubicBezTo>
                              <a:pt x="2835962" y="68342"/>
                              <a:pt x="2802485" y="186610"/>
                              <a:pt x="2827981" y="307777"/>
                            </a:cubicBezTo>
                            <a:cubicBezTo>
                              <a:pt x="2644826" y="333145"/>
                              <a:pt x="2402970" y="257879"/>
                              <a:pt x="2234105" y="307777"/>
                            </a:cubicBezTo>
                            <a:cubicBezTo>
                              <a:pt x="2065240" y="357675"/>
                              <a:pt x="1839911" y="276717"/>
                              <a:pt x="1696789" y="307777"/>
                            </a:cubicBezTo>
                            <a:cubicBezTo>
                              <a:pt x="1553667" y="338837"/>
                              <a:pt x="1424035" y="293973"/>
                              <a:pt x="1187752" y="307777"/>
                            </a:cubicBezTo>
                            <a:cubicBezTo>
                              <a:pt x="951469" y="321581"/>
                              <a:pt x="884440" y="254726"/>
                              <a:pt x="678715" y="307777"/>
                            </a:cubicBezTo>
                            <a:cubicBezTo>
                              <a:pt x="472990" y="360828"/>
                              <a:pt x="221439" y="284567"/>
                              <a:pt x="0" y="307777"/>
                            </a:cubicBezTo>
                            <a:cubicBezTo>
                              <a:pt x="-8960" y="195807"/>
                              <a:pt x="29347" y="73385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24CCBAA5-3E16-4C4A-9E74-3432FFE8917B}"/>
                  </a:ext>
                </a:extLst>
              </p:cNvPr>
              <p:cNvSpPr txBox="1"/>
              <p:nvPr/>
            </p:nvSpPr>
            <p:spPr>
              <a:xfrm>
                <a:off x="7624210" y="1786084"/>
                <a:ext cx="212977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24CCBAA5-3E16-4C4A-9E74-3432FFE89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210" y="1786084"/>
                <a:ext cx="2129779" cy="307777"/>
              </a:xfrm>
              <a:prstGeom prst="rect">
                <a:avLst/>
              </a:prstGeom>
              <a:blipFill>
                <a:blip r:embed="rId6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84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AC2216-C220-4EE8-9E3A-C6486773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Dimensionamento del Circuito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57337C-44F6-48E5-96FD-9EB776FA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B5A359-5587-4476-A22E-A2D9098C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5" name="Segnaposto contenuto 14">
            <a:extLst>
              <a:ext uri="{FF2B5EF4-FFF2-40B4-BE49-F238E27FC236}">
                <a16:creationId xmlns:a16="http://schemas.microsoft.com/office/drawing/2014/main" id="{060B2C59-C76C-46B5-A14D-7DD3C822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base agli obiettivi di progetto elencare i parametri circuitali scelti (I, I</a:t>
            </a:r>
            <a:r>
              <a:rPr lang="it-IT" baseline="-25000" dirty="0"/>
              <a:t>B</a:t>
            </a:r>
            <a:r>
              <a:rPr lang="it-IT" dirty="0"/>
              <a:t>, V</a:t>
            </a:r>
            <a:r>
              <a:rPr lang="it-IT" baseline="-25000" dirty="0"/>
              <a:t>OV</a:t>
            </a:r>
            <a:r>
              <a:rPr lang="it-IT" dirty="0"/>
              <a:t>, g</a:t>
            </a:r>
            <a:r>
              <a:rPr lang="it-IT" baseline="-25000" dirty="0"/>
              <a:t>m1</a:t>
            </a:r>
            <a:r>
              <a:rPr lang="it-IT" dirty="0"/>
              <a:t>, ecc.) e giustificare le scelte fatte.</a:t>
            </a:r>
          </a:p>
        </p:txBody>
      </p:sp>
    </p:spTree>
    <p:extLst>
      <p:ext uri="{BB962C8B-B14F-4D97-AF65-F5344CB8AC3E}">
        <p14:creationId xmlns:p14="http://schemas.microsoft.com/office/powerpoint/2010/main" val="241533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0F611A-5D41-405C-BD85-1D2CEAAC6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Dimensionamento dei Transistori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EE539376-2ECE-46F4-B307-63BA8686A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855" y="2032133"/>
            <a:ext cx="4568794" cy="2793734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16279D-97BB-458A-BB97-84073A6C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14B1B-6835-4EEF-BDA2-64209BC1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889138FC-A5AC-49A4-A5DF-B13BE83085A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916832"/>
            <a:ext cx="5623447" cy="4209332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Fissiamo L=0.5um e </a:t>
            </a:r>
            <a:r>
              <a:rPr lang="it-IT" sz="2000" dirty="0">
                <a:latin typeface="Symbol" panose="05050102010706020507" pitchFamily="18" charset="2"/>
              </a:rPr>
              <a:t>l</a:t>
            </a:r>
            <a:r>
              <a:rPr lang="it-IT" sz="2000" dirty="0"/>
              <a:t>=1/20V per tutti i transistori.</a:t>
            </a:r>
          </a:p>
          <a:p>
            <a:pPr algn="just"/>
            <a:r>
              <a:rPr lang="it-IT" sz="2000" dirty="0"/>
              <a:t>Possiamo utilizzare un foglio Excel, incluso nel pacchetto scaricato, per aiutarci a determinare le W dei transistori.</a:t>
            </a:r>
          </a:p>
          <a:p>
            <a:pPr algn="just"/>
            <a:r>
              <a:rPr lang="it-IT" sz="2000" dirty="0"/>
              <a:t>Nota. Le caratteristiche di ciascun transistore (k, </a:t>
            </a:r>
            <a:r>
              <a:rPr lang="it-IT" sz="2000" dirty="0" err="1"/>
              <a:t>V</a:t>
            </a:r>
            <a:r>
              <a:rPr lang="it-IT" sz="2000" baseline="-25000" dirty="0" err="1"/>
              <a:t>t</a:t>
            </a:r>
            <a:r>
              <a:rPr lang="it-IT" sz="2000" dirty="0"/>
              <a:t>, W, L, </a:t>
            </a:r>
            <a:r>
              <a:rPr lang="it-IT" sz="2000" dirty="0">
                <a:latin typeface="Symbol" panose="05050102010706020507" pitchFamily="18" charset="2"/>
              </a:rPr>
              <a:t>l</a:t>
            </a:r>
            <a:r>
              <a:rPr lang="it-IT" sz="2000" dirty="0"/>
              <a:t>) devono essere impostate </a:t>
            </a:r>
            <a:r>
              <a:rPr lang="it-IT" sz="2000" i="1" dirty="0"/>
              <a:t>a mano</a:t>
            </a:r>
            <a:r>
              <a:rPr lang="it-IT" sz="2000" dirty="0"/>
              <a:t>.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dirty="0"/>
              <a:t>NOTA. Le equazioni del foglio Excel hanno il solo scopo di  aiutare a determinare W e non tengono conto dell’effetto </a:t>
            </a:r>
            <a:r>
              <a:rPr lang="it-IT" sz="1800" dirty="0" err="1"/>
              <a:t>Early</a:t>
            </a:r>
            <a:r>
              <a:rPr lang="it-IT" sz="1800" dirty="0"/>
              <a:t>, quindi in simulazione ci saranno dei piccoli scostamenti.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2E0962C-A741-4A91-82CB-39983FDB1E4A}"/>
                  </a:ext>
                </a:extLst>
              </p:cNvPr>
              <p:cNvSpPr txBox="1"/>
              <p:nvPr/>
            </p:nvSpPr>
            <p:spPr>
              <a:xfrm>
                <a:off x="668494" y="5507385"/>
                <a:ext cx="477156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it-I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sSup>
                        <m:sSup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2E0962C-A741-4A91-82CB-39983FDB1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94" y="5507385"/>
                <a:ext cx="4771563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388E1B-E15D-464C-B3E6-474BCB92807B}"/>
              </a:ext>
            </a:extLst>
          </p:cNvPr>
          <p:cNvSpPr txBox="1"/>
          <p:nvPr/>
        </p:nvSpPr>
        <p:spPr>
          <a:xfrm flipH="1">
            <a:off x="1708038" y="4986987"/>
            <a:ext cx="282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Corrente in saturazione</a:t>
            </a:r>
          </a:p>
        </p:txBody>
      </p:sp>
    </p:spTree>
    <p:extLst>
      <p:ext uri="{BB962C8B-B14F-4D97-AF65-F5344CB8AC3E}">
        <p14:creationId xmlns:p14="http://schemas.microsoft.com/office/powerpoint/2010/main" val="874789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5824</TotalTime>
  <Words>954</Words>
  <Application>Microsoft Office PowerPoint</Application>
  <PresentationFormat>Widescreen</PresentationFormat>
  <Paragraphs>139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Symbol</vt:lpstr>
      <vt:lpstr>Tema di Office</vt:lpstr>
      <vt:lpstr>Amplificatore Operazionale CMOS Folded Cascode</vt:lpstr>
      <vt:lpstr>Sommario</vt:lpstr>
      <vt:lpstr>Obiettivi di Progetto</vt:lpstr>
      <vt:lpstr>Equazioni di Progetto</vt:lpstr>
      <vt:lpstr>Slew Rate</vt:lpstr>
      <vt:lpstr>Dimensionamento del Circuito</vt:lpstr>
      <vt:lpstr>Guadagno di Tensione DC</vt:lpstr>
      <vt:lpstr>Dimensionamento del Circuito</vt:lpstr>
      <vt:lpstr>Dimensionamento dei Transistori</vt:lpstr>
      <vt:lpstr>Dimensionamento dei Transistori</vt:lpstr>
      <vt:lpstr>Verifica del Punto Operativo DC</vt:lpstr>
      <vt:lpstr>Risposta in Frequenza</vt:lpstr>
      <vt:lpstr>Slew Rate</vt:lpstr>
      <vt:lpstr>Slew Rate</vt:lpstr>
      <vt:lpstr>Impedenza d’uscita ad Anello Chiuso</vt:lpstr>
      <vt:lpstr>Impedenza d’uscita ad Anello Chiuso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Elettronica II – Modulo B</dc:title>
  <dc:creator>Danilo Manstretta</dc:creator>
  <cp:lastModifiedBy>Danilo Manstretta</cp:lastModifiedBy>
  <cp:revision>57</cp:revision>
  <dcterms:created xsi:type="dcterms:W3CDTF">2020-04-28T17:15:26Z</dcterms:created>
  <dcterms:modified xsi:type="dcterms:W3CDTF">2021-05-24T07:22:35Z</dcterms:modified>
</cp:coreProperties>
</file>